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96" r:id="rId4"/>
    <p:sldId id="297" r:id="rId5"/>
    <p:sldId id="293" r:id="rId6"/>
    <p:sldId id="289" r:id="rId7"/>
    <p:sldId id="291" r:id="rId8"/>
    <p:sldId id="295" r:id="rId9"/>
    <p:sldId id="294" r:id="rId10"/>
    <p:sldId id="292" r:id="rId11"/>
    <p:sldId id="290" r:id="rId12"/>
    <p:sldId id="288" r:id="rId13"/>
    <p:sldId id="302" r:id="rId14"/>
    <p:sldId id="303" r:id="rId15"/>
    <p:sldId id="304" r:id="rId16"/>
    <p:sldId id="305" r:id="rId17"/>
    <p:sldId id="284" r:id="rId18"/>
    <p:sldId id="299" r:id="rId19"/>
    <p:sldId id="273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ABF"/>
    <a:srgbClr val="404040"/>
    <a:srgbClr val="50C9D1"/>
    <a:srgbClr val="1E1E1E"/>
    <a:srgbClr val="D6DCE0"/>
    <a:srgbClr val="BCC6CC"/>
    <a:srgbClr val="EAEDEF"/>
    <a:srgbClr val="F0A351"/>
    <a:srgbClr val="F7C532"/>
    <a:srgbClr val="272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18E94-F3EA-F03E-A9D9-C890559CE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7E980E-F0C1-8D40-86A0-B8DF44F4E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5BB02-D57B-00F7-B8B8-23B5DACD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66E4C-1569-D477-6063-3D3F41E3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B67F0-CBB4-8066-AC1C-31F1FC40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7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84207-6FCA-C034-7BA8-73EE9DDC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991FD3-4295-7E15-05A8-3E42870C7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06160-B1FC-B631-EB90-55056137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5003F-E1FE-1702-D133-928663D2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BACF6-6EEA-63A6-3703-71E60832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6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F4C85A-ECCE-5391-FEE9-5E01A485C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A822B-4232-7B3E-3A5F-43FC731DE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008EE-B3DA-B410-BDF0-56A735C78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77A6E-D1F4-55B8-DB9E-5F72929B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70F7A-94D6-5035-1D8A-18423B09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51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316766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218994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348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1068C-45A4-FDE0-84F0-DAB7B3E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7C1E-E3CD-ABF0-90B5-53503D31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858D5-F34E-3ECE-0703-2D16E9AE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9B349-0E32-E89C-F7BD-997A5565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463F01-3592-9575-FB35-93E1F8B2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9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9CE5-EEC9-0B89-FCD4-30AA5D89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C6D1F-5E05-8A78-68E8-9D60FB9D9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7ACFA1-A0C8-E40A-42B3-2FAF894D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DEA87-2E20-86DC-00D0-75B2656C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F7CFB-6960-DAD3-E0F7-7A2164E6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C8003-FC9C-C482-30FB-46E72B62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D755D-529D-760D-D40B-348D8044F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C0C29-310C-09B6-3EE6-3A1DFD9E7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9A1E6-9225-0030-B32D-B7710576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C882C-E034-6607-5ECB-4D068F7F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D81F52-4BEF-060A-BCFB-9406BE71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9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B0BE9-7DF7-6D73-EB8D-9182D6F6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9E54A9-49F5-5219-5A3D-1289578FE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DA390-6994-DB36-A4D8-D89309D46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4B2648-8162-73E5-6981-174E82593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282919-2D6E-66E9-386D-E43387FC9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1760D6-E7F4-09AC-D159-8B160A32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FEF82C-AF78-A28A-9341-E4F5F12E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C80ACF-E790-3171-357A-33B18D25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940E0-497C-8BD3-25C2-6428C04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D08C0A-A6C5-3836-7DE3-EE8FCEC9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8ED125-A9CF-0FB5-4604-4E3B2817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AB8E6A-17EE-7FFD-45C0-202A33C3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4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E1BD90-A078-399B-3681-C8C8EC7B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542262-323F-0961-794B-75E74D3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0486B-C29E-7A6B-0416-1CE021C6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7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9671F-EA1D-5929-5325-43389B0C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2D723-B427-2C27-EC0B-7D731AE81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BA848E-D631-7E76-448C-549997241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CCF5FA-2964-7A9B-7B36-F1B11D35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F5D59-0F78-A4BB-2C6B-ADAED67D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03790-D62B-61BC-37BC-74D4B99E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7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3AEC7-D386-3F32-282B-AAD9ADAF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1585A5-594B-F6B4-CDCC-78393AD77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E2EABB-0E77-7097-A1BB-FF4C5DC0F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01F50-DBB3-39FB-84E5-D69A90FB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7FF200-B840-C040-6CBB-55F17651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2F466-F0E4-4CB3-774A-632F12B3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00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CBFB07-503C-57E3-4016-12DB3831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082F2-02FB-B3CE-1724-338C2E518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88C2A-E50B-BF28-B93A-9416691A7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CE921-6E97-4A34-992A-92D50AB4A1DA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472B6-DDDD-52D8-A416-25F6B3C34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6ADAD-CA9B-1B48-668E-7EFAFEAD4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BAF6F-7CE1-4FAB-8397-0A411D397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7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D0EFAF-2B8F-422F-1F51-AC18F3AFB30B}"/>
              </a:ext>
            </a:extLst>
          </p:cNvPr>
          <p:cNvSpPr txBox="1"/>
          <p:nvPr/>
        </p:nvSpPr>
        <p:spPr>
          <a:xfrm>
            <a:off x="0" y="2270412"/>
            <a:ext cx="12191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KIM JUYEON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A4731C54-7BFA-F2FE-9912-26E326676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" y="1454371"/>
            <a:ext cx="12192000" cy="74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Arial" pitchFamily="34" charset="0"/>
              </a:rPr>
              <a:t>202347003</a:t>
            </a:r>
          </a:p>
        </p:txBody>
      </p:sp>
    </p:spTree>
    <p:extLst>
      <p:ext uri="{BB962C8B-B14F-4D97-AF65-F5344CB8AC3E}">
        <p14:creationId xmlns:p14="http://schemas.microsoft.com/office/powerpoint/2010/main" val="174840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33AFB0-9B49-C80B-17D2-4AA73C0B19C5}"/>
              </a:ext>
            </a:extLst>
          </p:cNvPr>
          <p:cNvSpPr/>
          <p:nvPr/>
        </p:nvSpPr>
        <p:spPr>
          <a:xfrm>
            <a:off x="263700" y="4087055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5664D-F688-149A-8EBB-D57D4A2B1836}"/>
              </a:ext>
            </a:extLst>
          </p:cNvPr>
          <p:cNvSpPr txBox="1"/>
          <p:nvPr/>
        </p:nvSpPr>
        <p:spPr>
          <a:xfrm>
            <a:off x="3476209" y="4209990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학습한 모델을 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D0424E-AEAA-ADC7-EA87-2FE0C09AA79E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D0682-CB72-7DFC-B59D-D3E772071256}"/>
              </a:ext>
            </a:extLst>
          </p:cNvPr>
          <p:cNvSpPr txBox="1"/>
          <p:nvPr/>
        </p:nvSpPr>
        <p:spPr>
          <a:xfrm>
            <a:off x="7482771" y="1115258"/>
            <a:ext cx="40703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test_path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model_path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endParaRPr lang="en-US" altLang="ko-KR" sz="12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top1_error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top5_error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3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D71B51-FF33-0615-572B-A3FDBBC55997}"/>
              </a:ext>
            </a:extLst>
          </p:cNvPr>
          <p:cNvSpPr/>
          <p:nvPr/>
        </p:nvSpPr>
        <p:spPr>
          <a:xfrm>
            <a:off x="263700" y="2896430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0C149-4998-1E1B-DA61-24F503DA79E5}"/>
              </a:ext>
            </a:extLst>
          </p:cNvPr>
          <p:cNvSpPr txBox="1"/>
          <p:nvPr/>
        </p:nvSpPr>
        <p:spPr>
          <a:xfrm>
            <a:off x="3476209" y="3000315"/>
            <a:ext cx="33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검증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테스트를 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E26F0E-DD47-4838-F407-D45B7DA17F12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EE431-C036-C6C3-D93A-15557BFBFF88}"/>
              </a:ext>
            </a:extLst>
          </p:cNvPr>
          <p:cNvSpPr txBox="1"/>
          <p:nvPr/>
        </p:nvSpPr>
        <p:spPr>
          <a:xfrm>
            <a:off x="7482771" y="1115258"/>
            <a:ext cx="40927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fine_tuning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FineTuning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trained_model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fine_tuning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fine_tuning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early_stop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"Early Stop"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f1_score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precision_score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recall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predict_test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predict_test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6232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E5D1A3-9A96-5D53-85EE-7C16688B02BC}"/>
              </a:ext>
            </a:extLst>
          </p:cNvPr>
          <p:cNvSpPr/>
          <p:nvPr/>
        </p:nvSpPr>
        <p:spPr>
          <a:xfrm>
            <a:off x="263700" y="1115255"/>
            <a:ext cx="3065520" cy="113264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D741B-E153-4422-5CCF-8D58A9185A11}"/>
              </a:ext>
            </a:extLst>
          </p:cNvPr>
          <p:cNvSpPr txBox="1"/>
          <p:nvPr/>
        </p:nvSpPr>
        <p:spPr>
          <a:xfrm>
            <a:off x="3476209" y="1743015"/>
            <a:ext cx="4535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결과를 그래프로 저장하는 폴더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4F4A3-F332-CF37-EDD1-0F834827E92A}"/>
              </a:ext>
            </a:extLst>
          </p:cNvPr>
          <p:cNvSpPr txBox="1"/>
          <p:nvPr/>
        </p:nvSpPr>
        <p:spPr>
          <a:xfrm>
            <a:off x="3476209" y="1181037"/>
            <a:ext cx="4135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결과를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txt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저장하는 폴더</a:t>
            </a:r>
          </a:p>
        </p:txBody>
      </p:sp>
    </p:spTree>
    <p:extLst>
      <p:ext uri="{BB962C8B-B14F-4D97-AF65-F5344CB8AC3E}">
        <p14:creationId xmlns:p14="http://schemas.microsoft.com/office/powerpoint/2010/main" val="407867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7C5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53D8AF-1F0B-B80B-B9FE-90B5C6A41FEB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en-US" altLang="ko-KR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- </a:t>
            </a:r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폴더 구조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D9AB7-7ADB-6D0B-0575-93E3DF1A4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6" b="13559"/>
          <a:stretch/>
        </p:blipFill>
        <p:spPr>
          <a:xfrm>
            <a:off x="194639" y="2541244"/>
            <a:ext cx="5363323" cy="29341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7F2F9A-FBB8-3753-0214-A9A40926B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65" y="2541239"/>
            <a:ext cx="4448796" cy="293410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8DEA726-0BB9-F880-F55D-90344210CBD3}"/>
              </a:ext>
            </a:extLst>
          </p:cNvPr>
          <p:cNvSpPr/>
          <p:nvPr/>
        </p:nvSpPr>
        <p:spPr>
          <a:xfrm>
            <a:off x="5906737" y="3773019"/>
            <a:ext cx="1367161" cy="372858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D232A-9BC7-8AD7-4123-590240835297}"/>
              </a:ext>
            </a:extLst>
          </p:cNvPr>
          <p:cNvSpPr txBox="1"/>
          <p:nvPr/>
        </p:nvSpPr>
        <p:spPr>
          <a:xfrm>
            <a:off x="146648" y="967273"/>
            <a:ext cx="402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utils.py -&gt; </a:t>
            </a:r>
            <a:r>
              <a:rPr lang="en-US" altLang="ko-KR" dirty="0" err="1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preprocessing.assembel</a:t>
            </a:r>
            <a:endParaRPr lang="ko-KR" altLang="en-US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914CA-4D9C-5E21-C5AF-C5F9C71DCB13}"/>
              </a:ext>
            </a:extLst>
          </p:cNvPr>
          <p:cNvSpPr txBox="1"/>
          <p:nvPr/>
        </p:nvSpPr>
        <p:spPr>
          <a:xfrm>
            <a:off x="574256" y="1398746"/>
            <a:ext cx="78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1/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2/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3/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.jpg -&gt;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1_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1_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3/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.jpg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72775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7C5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CE41A57-3D4E-FE8A-D8F6-65EC3E620229}"/>
              </a:ext>
            </a:extLst>
          </p:cNvPr>
          <p:cNvSpPr txBox="1"/>
          <p:nvPr/>
        </p:nvSpPr>
        <p:spPr>
          <a:xfrm>
            <a:off x="146648" y="967273"/>
            <a:ext cx="344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utils.py -&gt; </a:t>
            </a:r>
            <a:r>
              <a:rPr lang="en-US" altLang="ko-KR" dirty="0" err="1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preprocessing.split</a:t>
            </a:r>
            <a:endParaRPr lang="ko-KR" altLang="en-US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40A18-5408-E99F-C36A-6EA97260E1F3}"/>
              </a:ext>
            </a:extLst>
          </p:cNvPr>
          <p:cNvSpPr txBox="1"/>
          <p:nvPr/>
        </p:nvSpPr>
        <p:spPr>
          <a:xfrm>
            <a:off x="146649" y="320354"/>
            <a:ext cx="543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Split Data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B4D87-A0B8-29BE-4658-600CC6A54A46}"/>
              </a:ext>
            </a:extLst>
          </p:cNvPr>
          <p:cNvSpPr txBox="1"/>
          <p:nvPr/>
        </p:nvSpPr>
        <p:spPr>
          <a:xfrm>
            <a:off x="574256" y="1398746"/>
            <a:ext cx="330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split-folder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 이용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C90696-CE08-755C-5C73-341F9D3F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6" y="1830219"/>
            <a:ext cx="8221222" cy="1857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36BDAF-C22D-DC41-E3DD-346777A4A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56" b="-1"/>
          <a:stretch/>
        </p:blipFill>
        <p:spPr>
          <a:xfrm>
            <a:off x="574256" y="4905743"/>
            <a:ext cx="5506218" cy="168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D9237-E2AC-3D74-6441-D268AE1152F6}"/>
              </a:ext>
            </a:extLst>
          </p:cNvPr>
          <p:cNvSpPr txBox="1"/>
          <p:nvPr/>
        </p:nvSpPr>
        <p:spPr>
          <a:xfrm>
            <a:off x="574256" y="4474270"/>
            <a:ext cx="584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269,976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6:2:2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분류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소요</a:t>
            </a:r>
          </a:p>
        </p:txBody>
      </p:sp>
    </p:spTree>
    <p:extLst>
      <p:ext uri="{BB962C8B-B14F-4D97-AF65-F5344CB8AC3E}">
        <p14:creationId xmlns:p14="http://schemas.microsoft.com/office/powerpoint/2010/main" val="267239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7C5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4DF559-2B1A-718B-F437-CADAEDAC7D46}"/>
              </a:ext>
            </a:extLst>
          </p:cNvPr>
          <p:cNvSpPr txBox="1"/>
          <p:nvPr/>
        </p:nvSpPr>
        <p:spPr>
          <a:xfrm>
            <a:off x="146648" y="320354"/>
            <a:ext cx="586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Split Data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5428E-7778-92CA-6495-FF88E741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716" y="1797066"/>
            <a:ext cx="2591162" cy="3848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4E8C81-0156-AE29-A473-A5FEFD8AB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8"/>
          <a:stretch/>
        </p:blipFill>
        <p:spPr>
          <a:xfrm>
            <a:off x="1844534" y="1029102"/>
            <a:ext cx="3089752" cy="53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7C5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B42F7D4-EA25-2888-B6DD-3278CBE3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783403" y="2004296"/>
            <a:ext cx="2625194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ECFC85-671E-3715-2C61-029DED78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921" y="2004296"/>
            <a:ext cx="2640329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B38465-D326-4D55-2750-7FF850C61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24"/>
          <a:stretch/>
        </p:blipFill>
        <p:spPr>
          <a:xfrm>
            <a:off x="1172750" y="2004296"/>
            <a:ext cx="2625194" cy="3434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928C3-0929-3DDA-F789-1D22D1201EEC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전처리</a:t>
            </a:r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Split Data Result</a:t>
            </a:r>
            <a:endParaRPr lang="ko-KR" altLang="en-US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86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50C9D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EEF762D-E17B-FD18-0E15-A8049F01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224216"/>
              </p:ext>
            </p:extLst>
          </p:nvPr>
        </p:nvGraphicFramePr>
        <p:xfrm>
          <a:off x="564781" y="2049460"/>
          <a:ext cx="1106244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6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292496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vgg16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optimizer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7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Learning rate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149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8F6F95-DE9F-CFE7-BD36-532083F1C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51849"/>
              </p:ext>
            </p:extLst>
          </p:nvPr>
        </p:nvGraphicFramePr>
        <p:xfrm>
          <a:off x="564786" y="3696021"/>
          <a:ext cx="110624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7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resnet50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optimizer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sgd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adam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7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Learning rate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149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43AB4A-2CF0-3819-0A29-37D589660BD3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조건 설정</a:t>
            </a:r>
            <a:endParaRPr lang="en-US" altLang="ko-KR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572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357A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4129C2-DAE0-203F-1BF1-658E160670D8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학습 결과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09DE2-D1FE-5A5A-439A-AD645CF3C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"/>
          <a:stretch/>
        </p:blipFill>
        <p:spPr>
          <a:xfrm>
            <a:off x="1739401" y="1061928"/>
            <a:ext cx="3629533" cy="27531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44FED0-8C52-5339-BE88-F25E3BED5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067" y="1061928"/>
            <a:ext cx="3629532" cy="27340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990D72-40DC-4581-F37B-A051E2EF5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" r="776"/>
          <a:stretch/>
        </p:blipFill>
        <p:spPr>
          <a:xfrm>
            <a:off x="1739401" y="3815037"/>
            <a:ext cx="3629531" cy="2743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BDB7A-6671-2BA4-E521-83BC319F9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522"/>
          <a:stretch/>
        </p:blipFill>
        <p:spPr>
          <a:xfrm>
            <a:off x="6823067" y="3803589"/>
            <a:ext cx="3629532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2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357A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5254E8-C74F-0A2B-9918-050F14FCB976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학습 결과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51FAEA-9364-D46B-CBC4-F35567C2D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48436"/>
              </p:ext>
            </p:extLst>
          </p:nvPr>
        </p:nvGraphicFramePr>
        <p:xfrm>
          <a:off x="564781" y="1385645"/>
          <a:ext cx="11062442" cy="220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6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292496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 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4.9905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6.9603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6.9603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6.9603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4.9808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6.9603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6.9603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30.4394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7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 Loss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0.0240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0.0239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0.0239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0.0239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3412800992530893824327680.0000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2401086662.8314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0.0238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0.0157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149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B4B727-776C-D72A-C4CC-F41D81C59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087085"/>
              </p:ext>
            </p:extLst>
          </p:nvPr>
        </p:nvGraphicFramePr>
        <p:xfrm>
          <a:off x="564786" y="4359835"/>
          <a:ext cx="1106243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7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 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4.9905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24.8880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29.3659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24.3754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4.9905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25.8326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30.0590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31.0971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7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Val Loss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0.1452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0.0164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0.0178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nan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0.0179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0.0151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149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3F5E595-2572-41CB-BC33-682A3E8AD47A}"/>
              </a:ext>
            </a:extLst>
          </p:cNvPr>
          <p:cNvSpPr/>
          <p:nvPr/>
        </p:nvSpPr>
        <p:spPr>
          <a:xfrm>
            <a:off x="10467975" y="1385645"/>
            <a:ext cx="1159244" cy="220472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99B40F-C269-E3AC-CE02-3ED6D0B8F9F1}"/>
              </a:ext>
            </a:extLst>
          </p:cNvPr>
          <p:cNvSpPr/>
          <p:nvPr/>
        </p:nvSpPr>
        <p:spPr>
          <a:xfrm>
            <a:off x="3402829" y="4359835"/>
            <a:ext cx="3521754" cy="111252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F7D93A-4699-A60E-8684-38DFBDC7FEB3}"/>
              </a:ext>
            </a:extLst>
          </p:cNvPr>
          <p:cNvSpPr/>
          <p:nvPr/>
        </p:nvSpPr>
        <p:spPr>
          <a:xfrm>
            <a:off x="8105460" y="4359835"/>
            <a:ext cx="3521754" cy="111252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0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E5CAF3-0F79-C9A6-8DF9-F5C27F776F2C}"/>
              </a:ext>
            </a:extLst>
          </p:cNvPr>
          <p:cNvSpPr/>
          <p:nvPr/>
        </p:nvSpPr>
        <p:spPr>
          <a:xfrm>
            <a:off x="5153487" y="3239895"/>
            <a:ext cx="1367161" cy="372858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53F47F6-0285-ADAC-2642-28D838A9B2D7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E6294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FBDD7F-D15C-1667-77DA-3B19E6785948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</a:t>
            </a:r>
            <a:endParaRPr lang="en-US" altLang="ko-KR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 descr="눈, 클로즈업, 오르간, 아이리스이(가) 표시된 사진&#10;&#10;자동 생성된 설명">
            <a:extLst>
              <a:ext uri="{FF2B5EF4-FFF2-40B4-BE49-F238E27FC236}">
                <a16:creationId xmlns:a16="http://schemas.microsoft.com/office/drawing/2014/main" id="{44846BFC-9204-C4FA-4BFE-07DC1BA0A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5" y="1737064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919CF-B3DB-CD9D-3807-3AB3C097C9EB}"/>
              </a:ext>
            </a:extLst>
          </p:cNvPr>
          <p:cNvSpPr txBox="1"/>
          <p:nvPr/>
        </p:nvSpPr>
        <p:spPr>
          <a:xfrm>
            <a:off x="6931240" y="3103158"/>
            <a:ext cx="348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반려동물 안구 이미지를 이용하여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안구 질병의 종류를 분류</a:t>
            </a:r>
          </a:p>
        </p:txBody>
      </p:sp>
    </p:spTree>
    <p:extLst>
      <p:ext uri="{BB962C8B-B14F-4D97-AF65-F5344CB8AC3E}">
        <p14:creationId xmlns:p14="http://schemas.microsoft.com/office/powerpoint/2010/main" val="70413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357A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EDF5DB-DE9E-9A31-4BEC-EB82D4D2803B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학습 결과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8D998D-BFA4-E7CC-F34D-FD100792A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18028"/>
              </p:ext>
            </p:extLst>
          </p:nvPr>
        </p:nvGraphicFramePr>
        <p:xfrm>
          <a:off x="564791" y="3856880"/>
          <a:ext cx="1106243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7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F1-Score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0.1634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0.2290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0.1574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0.2079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0.2691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0.2565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Precision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0.1785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0.2703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0.2137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0.2864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0.3575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0.3170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9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Recall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0.2067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0.1911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0.2353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0.2912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0.3170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17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Top-1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5.1764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18.3113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16.9102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18.5287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12.7738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21.6786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18.7828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21.1336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0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Top-5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29.6138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58.0672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56.8868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58.0806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49.4499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64.4942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59.3613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63.8355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916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565910-1EDC-6921-CC46-7ED5A37C4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263921"/>
              </p:ext>
            </p:extLst>
          </p:nvPr>
        </p:nvGraphicFramePr>
        <p:xfrm>
          <a:off x="564791" y="1083363"/>
          <a:ext cx="1106244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6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292496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F1-Score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0.2607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2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Precision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0.2999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Recall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0.2983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5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Top-1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4.8387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5.7984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5.7984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22.0632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22.6283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0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Top-5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29.7843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31.1085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31.1085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31.1119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28.4434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28.4367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67.5004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64.3137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2769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D717B0C-15AE-8E8B-D1C1-1F35969C3222}"/>
              </a:ext>
            </a:extLst>
          </p:cNvPr>
          <p:cNvSpPr/>
          <p:nvPr/>
        </p:nvSpPr>
        <p:spPr>
          <a:xfrm>
            <a:off x="9324230" y="1083363"/>
            <a:ext cx="2302979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49BDF-B394-4378-51B4-155BD00C8EFC}"/>
              </a:ext>
            </a:extLst>
          </p:cNvPr>
          <p:cNvSpPr/>
          <p:nvPr/>
        </p:nvSpPr>
        <p:spPr>
          <a:xfrm>
            <a:off x="3386553" y="3856285"/>
            <a:ext cx="3529152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C4A8-283C-DBA4-831B-5E9D483A02B9}"/>
              </a:ext>
            </a:extLst>
          </p:cNvPr>
          <p:cNvSpPr/>
          <p:nvPr/>
        </p:nvSpPr>
        <p:spPr>
          <a:xfrm>
            <a:off x="8098057" y="3856285"/>
            <a:ext cx="3529152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96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357A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EDF5DB-DE9E-9A31-4BEC-EB82D4D2803B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학습 결과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8D998D-BFA4-E7CC-F34D-FD100792AB4F}"/>
              </a:ext>
            </a:extLst>
          </p:cNvPr>
          <p:cNvGraphicFramePr>
            <a:graphicFrameLocks noGrp="1"/>
          </p:cNvGraphicFramePr>
          <p:nvPr/>
        </p:nvGraphicFramePr>
        <p:xfrm>
          <a:off x="564791" y="3856880"/>
          <a:ext cx="1106243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7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75975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F1-Score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0.1634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0.2290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0.1574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0.2079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0.2691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0.2565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Precision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0.1785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0.2703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0.2137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0.2864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0.3575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0.3170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9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Recall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0.2067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0.2650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0.1911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0.2353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0.2912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0.3170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17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Top-1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5.1764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18.3113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16.9102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18.5287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12.7738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21.6786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18.7828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21.1336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0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Top-5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29.6138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58.0672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56.8868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58.0806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49.4499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64.4942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59.3613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63.8355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916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565910-1EDC-6921-CC46-7ED5A37C400B}"/>
              </a:ext>
            </a:extLst>
          </p:cNvPr>
          <p:cNvGraphicFramePr>
            <a:graphicFrameLocks noGrp="1"/>
          </p:cNvGraphicFramePr>
          <p:nvPr/>
        </p:nvGraphicFramePr>
        <p:xfrm>
          <a:off x="564791" y="1083363"/>
          <a:ext cx="1106244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4636">
                  <a:extLst>
                    <a:ext uri="{9D8B030D-6E8A-4147-A177-3AD203B41FA5}">
                      <a16:colId xmlns:a16="http://schemas.microsoft.com/office/drawing/2014/main" val="1369715841"/>
                    </a:ext>
                  </a:extLst>
                </a:gridCol>
                <a:gridCol w="1292496">
                  <a:extLst>
                    <a:ext uri="{9D8B030D-6E8A-4147-A177-3AD203B41FA5}">
                      <a16:colId xmlns:a16="http://schemas.microsoft.com/office/drawing/2014/main" val="2214612424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1022697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75876872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7400260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4214359418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968862897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1391662832"/>
                    </a:ext>
                  </a:extLst>
                </a:gridCol>
                <a:gridCol w="1159330">
                  <a:extLst>
                    <a:ext uri="{9D8B030D-6E8A-4147-A177-3AD203B41FA5}">
                      <a16:colId xmlns:a16="http://schemas.microsoft.com/office/drawing/2014/main" val="3819310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Model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VS0001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VA0001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8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F1-Score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0.0040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0.0054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0.2607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2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Precision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0.0021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0.0029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0.2999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9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Recall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0.0417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0.2983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5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Top-1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4.8387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5.7984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5.7984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7.2262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22.0632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22.6283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0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Top-5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Acc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29.7843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31.1085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31.1085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31.1119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28.4434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28.4367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67.5004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64.3137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2769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391489D-B148-CE7D-1B7E-9822641227AF}"/>
              </a:ext>
            </a:extLst>
          </p:cNvPr>
          <p:cNvSpPr/>
          <p:nvPr/>
        </p:nvSpPr>
        <p:spPr>
          <a:xfrm>
            <a:off x="0" y="-1"/>
            <a:ext cx="12192019" cy="6858001"/>
          </a:xfrm>
          <a:prstGeom prst="rect">
            <a:avLst/>
          </a:prstGeom>
          <a:solidFill>
            <a:srgbClr val="40404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A18FA9-6D53-D76D-E436-12B7D900A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6" t="1094" r="33506"/>
          <a:stretch/>
        </p:blipFill>
        <p:spPr>
          <a:xfrm>
            <a:off x="4567238" y="3856285"/>
            <a:ext cx="1176337" cy="2225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EC10B1-A7B8-EA44-AC31-DF0B0FADC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8" t="851" r="746" b="902"/>
          <a:stretch/>
        </p:blipFill>
        <p:spPr>
          <a:xfrm>
            <a:off x="9274175" y="3856285"/>
            <a:ext cx="2353034" cy="2225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02AFB4-FBB2-D1F7-7BE5-A0FBA6D858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18" r="1116" b="782"/>
          <a:stretch/>
        </p:blipFill>
        <p:spPr>
          <a:xfrm>
            <a:off x="10468069" y="1055271"/>
            <a:ext cx="1178192" cy="22531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E89128-7095-9CAA-A708-D3082FFF1D75}"/>
              </a:ext>
            </a:extLst>
          </p:cNvPr>
          <p:cNvSpPr/>
          <p:nvPr/>
        </p:nvSpPr>
        <p:spPr>
          <a:xfrm>
            <a:off x="10449017" y="1083363"/>
            <a:ext cx="1204826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25AF06-EF22-D8C7-A89F-622A0CA1D917}"/>
              </a:ext>
            </a:extLst>
          </p:cNvPr>
          <p:cNvSpPr/>
          <p:nvPr/>
        </p:nvSpPr>
        <p:spPr>
          <a:xfrm>
            <a:off x="4567237" y="3856285"/>
            <a:ext cx="1176338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B1CEF9-43A3-15B6-E3A2-1C900A35A6E9}"/>
              </a:ext>
            </a:extLst>
          </p:cNvPr>
          <p:cNvSpPr/>
          <p:nvPr/>
        </p:nvSpPr>
        <p:spPr>
          <a:xfrm>
            <a:off x="9274155" y="3856850"/>
            <a:ext cx="2353053" cy="2225040"/>
          </a:xfrm>
          <a:prstGeom prst="rect">
            <a:avLst/>
          </a:prstGeom>
          <a:noFill/>
          <a:ln w="57150">
            <a:solidFill>
              <a:srgbClr val="357AB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026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FDC4C9-B184-CE83-91C9-D83BE4B740E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357A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5254E8-C74F-0A2B-9918-050F14FCB976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결론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30BCD-04D6-AAE4-3525-6F125DF23069}"/>
              </a:ext>
            </a:extLst>
          </p:cNvPr>
          <p:cNvSpPr txBox="1"/>
          <p:nvPr/>
        </p:nvSpPr>
        <p:spPr>
          <a:xfrm>
            <a:off x="2682244" y="1874728"/>
            <a:ext cx="68275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VGG16 &lt; </a:t>
            </a:r>
            <a:r>
              <a:rPr lang="en-US" altLang="ko-KR" sz="4400" b="1" dirty="0">
                <a:solidFill>
                  <a:srgbClr val="357A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ResNet50</a:t>
            </a:r>
            <a:endParaRPr lang="en-US" altLang="ko-KR" sz="44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36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3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SGD &lt; </a:t>
            </a:r>
            <a:r>
              <a:rPr lang="en-US" altLang="ko-KR" sz="4400" b="1" dirty="0">
                <a:solidFill>
                  <a:srgbClr val="357A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Adam</a:t>
            </a:r>
            <a:endParaRPr lang="en-US" altLang="ko-KR" sz="44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36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3600" b="1" dirty="0">
                <a:solidFill>
                  <a:srgbClr val="357A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0.0001</a:t>
            </a:r>
            <a:r>
              <a:rPr lang="en-US" altLang="ko-KR" sz="3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≑ </a:t>
            </a:r>
            <a:r>
              <a:rPr lang="en-US" altLang="ko-KR" sz="3600" b="1" dirty="0">
                <a:solidFill>
                  <a:srgbClr val="357A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0.001</a:t>
            </a:r>
            <a:r>
              <a:rPr lang="en-US" altLang="ko-KR" sz="3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&gt; 0.01 ≑ 0.1</a:t>
            </a:r>
            <a:endParaRPr lang="ko-KR" altLang="en-US" sz="3600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9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D1DECD-102B-D64D-3C0C-F1B32FE75AC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E6294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A7B45E-9E08-03DF-4785-8C1DFE78FBF1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40404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 데이터</a:t>
            </a:r>
            <a:endParaRPr lang="en-US" altLang="ko-KR" sz="3200" dirty="0">
              <a:solidFill>
                <a:srgbClr val="40404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FFCCE-4B94-9FB7-3FD3-DBBC1E2E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8" y="1412062"/>
            <a:ext cx="6109437" cy="1429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E3F53-CF88-85E9-A9FD-F549B49AA994}"/>
              </a:ext>
            </a:extLst>
          </p:cNvPr>
          <p:cNvSpPr txBox="1"/>
          <p:nvPr/>
        </p:nvSpPr>
        <p:spPr>
          <a:xfrm>
            <a:off x="662838" y="3348712"/>
            <a:ext cx="46538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AI HUB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반려동물 안구 데이터 사용</a:t>
            </a:r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Classification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문제</a:t>
            </a:r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 err="1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반려견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err="1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반려묘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질환 총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41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클래스 보유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73020B-F926-1437-0CCE-79D755A0B731}"/>
              </a:ext>
            </a:extLst>
          </p:cNvPr>
          <p:cNvGrpSpPr/>
          <p:nvPr/>
        </p:nvGrpSpPr>
        <p:grpSpPr>
          <a:xfrm>
            <a:off x="8458388" y="562779"/>
            <a:ext cx="3070774" cy="5571866"/>
            <a:chOff x="6559000" y="867029"/>
            <a:chExt cx="3449741" cy="66606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1F5CFF-99C3-D624-35DD-1AF157D53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9000" y="867029"/>
              <a:ext cx="3449740" cy="474955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DFD4E3-60D1-E2D8-537B-1857F8959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68"/>
            <a:stretch/>
          </p:blipFill>
          <p:spPr>
            <a:xfrm>
              <a:off x="6559000" y="5607057"/>
              <a:ext cx="3449741" cy="1920612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546E23E-D199-9818-D93B-A34F46D15672}"/>
              </a:ext>
            </a:extLst>
          </p:cNvPr>
          <p:cNvSpPr/>
          <p:nvPr/>
        </p:nvSpPr>
        <p:spPr>
          <a:xfrm>
            <a:off x="5457825" y="4501461"/>
            <a:ext cx="2657475" cy="232459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0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D1DECD-102B-D64D-3C0C-F1B32FE75ACC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E6294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A7B45E-9E08-03DF-4785-8C1DFE78FBF1}"/>
              </a:ext>
            </a:extLst>
          </p:cNvPr>
          <p:cNvSpPr txBox="1"/>
          <p:nvPr/>
        </p:nvSpPr>
        <p:spPr>
          <a:xfrm>
            <a:off x="146648" y="320354"/>
            <a:ext cx="716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성능 평가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04F01-2B7A-D71A-78C6-BE6F7230ADAC}"/>
              </a:ext>
            </a:extLst>
          </p:cNvPr>
          <p:cNvSpPr txBox="1"/>
          <p:nvPr/>
        </p:nvSpPr>
        <p:spPr>
          <a:xfrm>
            <a:off x="662838" y="1457766"/>
            <a:ext cx="96870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en-US" altLang="ko-KR" b="1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Precision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맞다고 예측한 데이터 중에서 실제로 맞은 비율</a:t>
            </a:r>
          </a:p>
          <a:p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en-US" altLang="ko-KR" b="1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Recall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실제로 맞는 데이터 중에서 모델이 맞다고 예측한 비율</a:t>
            </a:r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en-US" altLang="ko-KR" b="1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F1-score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recall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precision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조화 평균</a:t>
            </a:r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b="1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Top-n accuracy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 클래스가 상위 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개에 포함되지 않는 빈도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(top-1 acc, top-5 acc </a:t>
            </a:r>
            <a:r>
              <a:rPr lang="ko-KR" altLang="en-US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r>
              <a:rPr lang="en-US" altLang="ko-KR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solidFill>
                <a:srgbClr val="40404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746EB-F3AF-8BDF-2F29-DDEDE1C815BC}"/>
              </a:ext>
            </a:extLst>
          </p:cNvPr>
          <p:cNvSpPr txBox="1"/>
          <p:nvPr/>
        </p:nvSpPr>
        <p:spPr>
          <a:xfrm>
            <a:off x="1305376" y="4692348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Model</a:t>
            </a:r>
            <a:endParaRPr lang="ko-KR" altLang="en-US" sz="400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BDC23-DAAC-EF62-4BDF-B9C9EA60B627}"/>
              </a:ext>
            </a:extLst>
          </p:cNvPr>
          <p:cNvSpPr txBox="1"/>
          <p:nvPr/>
        </p:nvSpPr>
        <p:spPr>
          <a:xfrm>
            <a:off x="3730923" y="4686081"/>
            <a:ext cx="2669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Optimizer</a:t>
            </a:r>
            <a:endParaRPr lang="ko-KR" altLang="en-US" sz="400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3345F-CA8F-9587-22F7-A5E1119E05D6}"/>
              </a:ext>
            </a:extLst>
          </p:cNvPr>
          <p:cNvSpPr txBox="1"/>
          <p:nvPr/>
        </p:nvSpPr>
        <p:spPr>
          <a:xfrm>
            <a:off x="7124119" y="4692348"/>
            <a:ext cx="3762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Learning Rate</a:t>
            </a:r>
            <a:endParaRPr lang="ko-KR" altLang="en-US" sz="4000" dirty="0">
              <a:solidFill>
                <a:srgbClr val="40404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0E9903-9D95-F774-5014-D5CD584BA2FD}"/>
              </a:ext>
            </a:extLst>
          </p:cNvPr>
          <p:cNvSpPr/>
          <p:nvPr/>
        </p:nvSpPr>
        <p:spPr>
          <a:xfrm>
            <a:off x="263700" y="4687130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666A9-F429-6FBE-2D65-8885641459CF}"/>
              </a:ext>
            </a:extLst>
          </p:cNvPr>
          <p:cNvSpPr txBox="1"/>
          <p:nvPr/>
        </p:nvSpPr>
        <p:spPr>
          <a:xfrm>
            <a:off x="3476209" y="4800540"/>
            <a:ext cx="3547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ko-KR" altLang="en-US" sz="20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 데이터의 폴더 구조를 </a:t>
            </a:r>
            <a:endParaRPr lang="en-US" altLang="ko-KR" sz="2000" dirty="0">
              <a:solidFill>
                <a:srgbClr val="40404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0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</a:t>
            </a:r>
            <a:r>
              <a:rPr lang="en-US" altLang="ko-KR" sz="20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split, </a:t>
            </a:r>
            <a:r>
              <a:rPr lang="ko-KR" altLang="en-US" sz="2000" dirty="0">
                <a:solidFill>
                  <a:srgbClr val="40404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FFADB-8BF9-902D-7C3B-BF9FC2867AAC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8297D-DDDB-B5F1-D739-F31FB8388C45}"/>
              </a:ext>
            </a:extLst>
          </p:cNvPr>
          <p:cNvSpPr txBox="1"/>
          <p:nvPr/>
        </p:nvSpPr>
        <p:spPr>
          <a:xfrm>
            <a:off x="7482771" y="1115258"/>
            <a:ext cx="392286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assemble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폴더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구조 변경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output_data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학습 데이터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split</a:t>
            </a: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puttogether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학습 데이터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선별</a:t>
            </a:r>
            <a:endParaRPr lang="en-US" altLang="ko-KR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assemble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assembel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splitdata</a:t>
            </a:r>
            <a:r>
              <a:rPr lang="it-IT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puttogether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551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6044D-29A4-8A03-8C9A-FD4503488675}"/>
              </a:ext>
            </a:extLst>
          </p:cNvPr>
          <p:cNvSpPr txBox="1"/>
          <p:nvPr/>
        </p:nvSpPr>
        <p:spPr>
          <a:xfrm>
            <a:off x="3476209" y="2409765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학습 이미지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전처리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4E3EA0-6991-8B81-1E98-C17D70902B20}"/>
              </a:ext>
            </a:extLst>
          </p:cNvPr>
          <p:cNvSpPr/>
          <p:nvPr/>
        </p:nvSpPr>
        <p:spPr>
          <a:xfrm>
            <a:off x="263700" y="2277305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AF181-672E-C6C2-DB05-9223DADAECC3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81979-A603-8DCB-9027-363F9476699B}"/>
              </a:ext>
            </a:extLst>
          </p:cNvPr>
          <p:cNvSpPr txBox="1"/>
          <p:nvPr/>
        </p:nvSpPr>
        <p:spPr>
          <a:xfrm>
            <a:off x="7482771" y="1115258"/>
            <a:ext cx="4092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ImportImageData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data_path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data_loader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1BF2B7-9EC9-F543-FABA-81A3FAB2C2D1}"/>
              </a:ext>
            </a:extLst>
          </p:cNvPr>
          <p:cNvSpPr/>
          <p:nvPr/>
        </p:nvSpPr>
        <p:spPr>
          <a:xfrm>
            <a:off x="263700" y="3496505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1D9E-17F9-B8D5-BBDD-907534CEA554}"/>
              </a:ext>
            </a:extLst>
          </p:cNvPr>
          <p:cNvSpPr txBox="1"/>
          <p:nvPr/>
        </p:nvSpPr>
        <p:spPr>
          <a:xfrm>
            <a:off x="3476209" y="3600390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 구조를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ADECA7-0894-6C0D-761E-34A7B4894DB2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BDB0E-F134-3D6D-792F-8B33611EE21A}"/>
              </a:ext>
            </a:extLst>
          </p:cNvPr>
          <p:cNvSpPr txBox="1"/>
          <p:nvPr/>
        </p:nvSpPr>
        <p:spPr>
          <a:xfrm>
            <a:off x="7482771" y="1115258"/>
            <a:ext cx="358303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ResNet50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x)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VGG16_BN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VGG16_BN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9B6062-0055-DDC2-A02E-B35335DC12B3}"/>
              </a:ext>
            </a:extLst>
          </p:cNvPr>
          <p:cNvSpPr/>
          <p:nvPr/>
        </p:nvSpPr>
        <p:spPr>
          <a:xfrm>
            <a:off x="263700" y="5839655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9CF84-7482-73B3-D509-7B75DE4237DB}"/>
              </a:ext>
            </a:extLst>
          </p:cNvPr>
          <p:cNvSpPr txBox="1"/>
          <p:nvPr/>
        </p:nvSpPr>
        <p:spPr>
          <a:xfrm>
            <a:off x="3476209" y="5953065"/>
            <a:ext cx="3278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모델과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optimizer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선택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91B96B-99DF-D1ED-4713-6073A66ECC80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6886F-A6F9-6F1C-895E-B69A8D0D4936}"/>
              </a:ext>
            </a:extLst>
          </p:cNvPr>
          <p:cNvSpPr txBox="1"/>
          <p:nvPr/>
        </p:nvSpPr>
        <p:spPr>
          <a:xfrm>
            <a:off x="7482771" y="1115258"/>
            <a:ext cx="39228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SelectModel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select_model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"vgg16"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cnn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SelectOptimizer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select_optimizer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7C945D-05AD-8BFD-6225-76C8B6787E8E}"/>
              </a:ext>
            </a:extLst>
          </p:cNvPr>
          <p:cNvCxnSpPr>
            <a:cxnSpLocks/>
          </p:cNvCxnSpPr>
          <p:nvPr/>
        </p:nvCxnSpPr>
        <p:spPr>
          <a:xfrm>
            <a:off x="0" y="905131"/>
            <a:ext cx="7315200" cy="0"/>
          </a:xfrm>
          <a:prstGeom prst="line">
            <a:avLst/>
          </a:prstGeom>
          <a:ln w="28575">
            <a:solidFill>
              <a:srgbClr val="F0A35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ADA894-44A0-2745-53DB-EBAFE48D0CA2}"/>
              </a:ext>
            </a:extLst>
          </p:cNvPr>
          <p:cNvSpPr txBox="1"/>
          <p:nvPr/>
        </p:nvSpPr>
        <p:spPr>
          <a:xfrm>
            <a:off x="146648" y="320354"/>
            <a:ext cx="9290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rPr>
              <a:t>파일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DFE0B-AEE0-BDFF-FB96-2AB350DD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0" y="1115258"/>
            <a:ext cx="3065520" cy="530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340AA1-E467-BF61-7FB6-25A83203CAC6}"/>
              </a:ext>
            </a:extLst>
          </p:cNvPr>
          <p:cNvSpPr/>
          <p:nvPr/>
        </p:nvSpPr>
        <p:spPr>
          <a:xfrm>
            <a:off x="263700" y="5268155"/>
            <a:ext cx="3065520" cy="580195"/>
          </a:xfrm>
          <a:prstGeom prst="rect">
            <a:avLst/>
          </a:prstGeom>
          <a:noFill/>
          <a:ln w="57150">
            <a:solidFill>
              <a:srgbClr val="F0A35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BD63-0748-B5AE-84CF-D94752251D39}"/>
              </a:ext>
            </a:extLst>
          </p:cNvPr>
          <p:cNvSpPr txBox="1"/>
          <p:nvPr/>
        </p:nvSpPr>
        <p:spPr>
          <a:xfrm>
            <a:off x="3476209" y="5391090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데이터를 학습하고 검증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5CBBAB-8824-3915-234F-3A2A66FB2F4E}"/>
              </a:ext>
            </a:extLst>
          </p:cNvPr>
          <p:cNvSpPr/>
          <p:nvPr/>
        </p:nvSpPr>
        <p:spPr>
          <a:xfrm>
            <a:off x="7315200" y="1009650"/>
            <a:ext cx="4695825" cy="5527995"/>
          </a:xfrm>
          <a:prstGeom prst="rect">
            <a:avLst/>
          </a:prstGeom>
          <a:solidFill>
            <a:srgbClr val="1E1E1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1A1D8-E10C-0758-7A03-6B498414D5BB}"/>
              </a:ext>
            </a:extLst>
          </p:cNvPr>
          <p:cNvSpPr txBox="1"/>
          <p:nvPr/>
        </p:nvSpPr>
        <p:spPr>
          <a:xfrm>
            <a:off x="7482771" y="1115258"/>
            <a:ext cx="451758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FineTuning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train_path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val_path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en-US" altLang="ko-KR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early_stop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best_acc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tensorboard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en-US" altLang="ko-KR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best_acc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early_stop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all_targets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all_predictions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2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10283</TotalTime>
  <Words>1221</Words>
  <Application>Microsoft Office PowerPoint</Application>
  <PresentationFormat>와이드스크린</PresentationFormat>
  <Paragraphs>482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Noto Sans KR Black</vt:lpstr>
      <vt:lpstr>Noto Sans KR Medium</vt:lpstr>
      <vt:lpstr>맑은 고딕</vt:lpstr>
      <vt:lpstr>에스코어 드림 4 Regular</vt:lpstr>
      <vt:lpstr>에스코어 드림 5 Medium</vt:lpstr>
      <vt:lpstr>에스코어 드림 8 Heavy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주연</dc:creator>
  <cp:lastModifiedBy>주연 김</cp:lastModifiedBy>
  <cp:revision>47</cp:revision>
  <dcterms:created xsi:type="dcterms:W3CDTF">2023-01-01T07:48:45Z</dcterms:created>
  <dcterms:modified xsi:type="dcterms:W3CDTF">2023-12-05T23:16:08Z</dcterms:modified>
</cp:coreProperties>
</file>